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6" r:id="rId5"/>
    <p:sldId id="259" r:id="rId6"/>
    <p:sldId id="263" r:id="rId7"/>
    <p:sldId id="260" r:id="rId8"/>
    <p:sldId id="261" r:id="rId9"/>
    <p:sldId id="262" r:id="rId10"/>
    <p:sldId id="264" r:id="rId11"/>
    <p:sldId id="267" r:id="rId12"/>
    <p:sldId id="265" r:id="rId13"/>
    <p:sldId id="268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64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0476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0231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665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6256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201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0267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8350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4641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1443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06F05-EDB1-4305-AE69-96845FA52367}" type="datetimeFigureOut">
              <a:rPr lang="ru-RU" smtClean="0"/>
              <a:t>04.04.2022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E3B33C-5284-45BE-84F8-17E53DD643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8031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etanit.com/sharp/net/3.1.php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862686" cy="2387600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002060"/>
                </a:solidFill>
              </a:rPr>
              <a:t>СЕТЕВОЕ ПРОГРАММИРОВАНИЕ</a:t>
            </a:r>
            <a:br>
              <a:rPr lang="ru-RU" b="1" dirty="0" smtClean="0">
                <a:solidFill>
                  <a:srgbClr val="002060"/>
                </a:solidFill>
              </a:rPr>
            </a:br>
            <a:r>
              <a:rPr lang="ru-RU" b="1" dirty="0" smtClean="0">
                <a:solidFill>
                  <a:srgbClr val="002060"/>
                </a:solidFill>
              </a:rPr>
              <a:t>СОКЕТЫ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025550"/>
            <a:ext cx="9314046" cy="1655762"/>
          </a:xfrm>
        </p:spPr>
        <p:txBody>
          <a:bodyPr>
            <a:normAutofit/>
          </a:bodyPr>
          <a:lstStyle/>
          <a:p>
            <a:r>
              <a:rPr lang="ru-RU" sz="3200" b="1" dirty="0" smtClean="0"/>
              <a:t>ОП.04 Основы алгоритмизации и программирования</a:t>
            </a:r>
            <a:endParaRPr lang="ru-RU" sz="3200" b="1" dirty="0"/>
          </a:p>
        </p:txBody>
      </p:sp>
    </p:spTree>
    <p:extLst>
      <p:ext uri="{BB962C8B-B14F-4D97-AF65-F5344CB8AC3E}">
        <p14:creationId xmlns:p14="http://schemas.microsoft.com/office/powerpoint/2010/main" val="6555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3328" y="924025"/>
            <a:ext cx="10914246" cy="5640404"/>
          </a:xfrm>
        </p:spPr>
        <p:txBody>
          <a:bodyPr>
            <a:noAutofit/>
          </a:bodyPr>
          <a:lstStyle/>
          <a:p>
            <a:pPr marL="3676650" indent="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ru-RU" sz="2000" b="1" dirty="0" smtClean="0"/>
              <a:t> </a:t>
            </a:r>
            <a:r>
              <a:rPr lang="ru-RU" sz="2000" b="1" i="1" dirty="0" smtClean="0">
                <a:solidFill>
                  <a:srgbClr val="002060"/>
                </a:solidFill>
              </a:rPr>
              <a:t>Мониторинг сервера: </a:t>
            </a:r>
            <a:r>
              <a:rPr lang="ru-RU" sz="2000" b="1" dirty="0" smtClean="0"/>
              <a:t>сокет </a:t>
            </a:r>
            <a:r>
              <a:rPr lang="ru-RU" sz="2000" b="1" dirty="0"/>
              <a:t>на стороне сервера не находит конкретный клиентский сокет, но находится в состоянии ожидания соединения и контролирует состояние сети в режиме реального времени.</a:t>
            </a:r>
          </a:p>
          <a:p>
            <a:pPr marL="3676650" indent="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ru-RU" sz="2000" b="1" i="1" dirty="0">
                <a:solidFill>
                  <a:srgbClr val="002060"/>
                </a:solidFill>
              </a:rPr>
              <a:t>Запрос клиента:  </a:t>
            </a:r>
            <a:r>
              <a:rPr lang="ru-RU" sz="2000" b="1" dirty="0"/>
              <a:t>с</a:t>
            </a:r>
            <a:r>
              <a:rPr lang="ru-RU" sz="2000" b="1" dirty="0" smtClean="0"/>
              <a:t>окет </a:t>
            </a:r>
            <a:r>
              <a:rPr lang="ru-RU" sz="2000" b="1" dirty="0"/>
              <a:t>клиента отправляет запрос на </a:t>
            </a:r>
            <a:r>
              <a:rPr lang="ru-RU" sz="2000" b="1" dirty="0" smtClean="0"/>
              <a:t>подключение с указанием адреса </a:t>
            </a:r>
            <a:r>
              <a:rPr lang="ru-RU" sz="2000" b="1" dirty="0"/>
              <a:t>и </a:t>
            </a:r>
            <a:r>
              <a:rPr lang="ru-RU" sz="2000" b="1" dirty="0" smtClean="0"/>
              <a:t>номера </a:t>
            </a:r>
            <a:r>
              <a:rPr lang="ru-RU" sz="2000" b="1" dirty="0"/>
              <a:t>порта сокета на сервере, а затем </a:t>
            </a:r>
            <a:r>
              <a:rPr lang="ru-RU" sz="2000" b="1" dirty="0" smtClean="0"/>
              <a:t>выполняет </a:t>
            </a:r>
            <a:r>
              <a:rPr lang="ru-RU" sz="2000" b="1" dirty="0"/>
              <a:t>запрос на подключение к сокету на сервере.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ru-RU" sz="2000" b="1" dirty="0" smtClean="0"/>
              <a:t> </a:t>
            </a:r>
            <a:r>
              <a:rPr lang="ru-RU" sz="2000" b="1" i="1" dirty="0" smtClean="0">
                <a:solidFill>
                  <a:srgbClr val="002060"/>
                </a:solidFill>
              </a:rPr>
              <a:t>Подтверждение соединения: </a:t>
            </a:r>
            <a:r>
              <a:rPr lang="ru-RU" sz="2000" b="1" dirty="0"/>
              <a:t>к</a:t>
            </a:r>
            <a:r>
              <a:rPr lang="ru-RU" sz="2000" b="1" dirty="0" smtClean="0"/>
              <a:t>огда </a:t>
            </a:r>
            <a:r>
              <a:rPr lang="ru-RU" sz="2000" b="1" dirty="0"/>
              <a:t>сокет сервера прослушивает или получает запрос на подключение клиентского сокета, он отвечает на запрос клиентского сокета, создает новый поток и устанавливает сторону </a:t>
            </a:r>
            <a:r>
              <a:rPr lang="ru-RU" sz="2000" b="1" dirty="0" smtClean="0"/>
              <a:t>сервера, описание </a:t>
            </a:r>
            <a:r>
              <a:rPr lang="ru-RU" sz="2000" b="1" dirty="0"/>
              <a:t>соединения отправляется клиенту. Как только клиент подтверждает описание, соединение устанавливается. </a:t>
            </a:r>
            <a:endParaRPr lang="ru-RU" sz="2000" b="1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ru-RU" sz="2000" b="1" dirty="0" smtClean="0"/>
              <a:t> Сокет </a:t>
            </a:r>
            <a:r>
              <a:rPr lang="ru-RU" sz="2000" b="1" dirty="0"/>
              <a:t>на стороне сервера продолжает находиться в состоянии прослушивания и продолжает принимать запросы на подключение от других клиентских сокетов.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ru-RU" sz="2000" b="1" i="1" dirty="0" smtClean="0"/>
              <a:t>Клиент </a:t>
            </a:r>
            <a:r>
              <a:rPr lang="ru-RU" sz="2000" b="1" i="1" dirty="0"/>
              <a:t>и сервер могут взаимодействовать между собой, считывая сообщения каждый из своего сокета и, соответственно, записывая сообщения.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790074" y="85992"/>
            <a:ext cx="10515600" cy="992037"/>
          </a:xfrm>
        </p:spPr>
        <p:txBody>
          <a:bodyPr>
            <a:normAutofit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ЭТАПЫ СОКЕТНОГО СОЕДИНЕНИЯ</a:t>
            </a:r>
            <a:endParaRPr lang="ru-RU" b="1" dirty="0">
              <a:solidFill>
                <a:srgbClr val="002060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701" y="1280160"/>
            <a:ext cx="3713490" cy="1876927"/>
          </a:xfrm>
          <a:prstGeom prst="rect">
            <a:avLst/>
          </a:prstGeom>
          <a:ln w="19050">
            <a:solidFill>
              <a:schemeClr val="accent1">
                <a:shade val="50000"/>
              </a:schemeClr>
            </a:solidFill>
          </a:ln>
        </p:spPr>
      </p:pic>
      <p:sp>
        <p:nvSpPr>
          <p:cNvPr id="2" name="Управляющая кнопка: документ 1">
            <a:hlinkClick r:id="rId3" highlightClick="1"/>
          </p:cNvPr>
          <p:cNvSpPr/>
          <p:nvPr/>
        </p:nvSpPr>
        <p:spPr>
          <a:xfrm>
            <a:off x="9034272" y="5815584"/>
            <a:ext cx="630936" cy="557784"/>
          </a:xfrm>
          <a:prstGeom prst="actionButton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6548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33045"/>
            <a:ext cx="10515600" cy="996315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КЛАССЫ ДЛЯ РАБОТЫ С СОКЕТАМИ В </a:t>
            </a:r>
            <a:r>
              <a:rPr lang="en-US" b="1" dirty="0" smtClean="0">
                <a:solidFill>
                  <a:srgbClr val="002060"/>
                </a:solidFill>
              </a:rPr>
              <a:t>.NET</a:t>
            </a:r>
            <a:endParaRPr lang="ru-RU" b="1" dirty="0">
              <a:solidFill>
                <a:srgbClr val="002060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652295"/>
              </p:ext>
            </p:extLst>
          </p:nvPr>
        </p:nvGraphicFramePr>
        <p:xfrm>
          <a:off x="838200" y="1117600"/>
          <a:ext cx="10998200" cy="557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5320">
                  <a:extLst>
                    <a:ext uri="{9D8B030D-6E8A-4147-A177-3AD203B41FA5}">
                      <a16:colId xmlns:a16="http://schemas.microsoft.com/office/drawing/2014/main" val="2718129329"/>
                    </a:ext>
                  </a:extLst>
                </a:gridCol>
                <a:gridCol w="9072880">
                  <a:extLst>
                    <a:ext uri="{9D8B030D-6E8A-4147-A177-3AD203B41FA5}">
                      <a16:colId xmlns:a16="http://schemas.microsoft.com/office/drawing/2014/main" val="3529364378"/>
                    </a:ext>
                  </a:extLst>
                </a:gridCol>
              </a:tblGrid>
              <a:tr h="709321">
                <a:tc>
                  <a:txBody>
                    <a:bodyPr/>
                    <a:lstStyle/>
                    <a:p>
                      <a:pPr algn="l"/>
                      <a:r>
                        <a:rPr lang="en-US" sz="2000" b="1" i="1" dirty="0" err="1">
                          <a:solidFill>
                            <a:srgbClr val="002060"/>
                          </a:solidFill>
                          <a:effectLst/>
                        </a:rPr>
                        <a:t>MulticastOption</a:t>
                      </a:r>
                      <a:endParaRPr lang="en-US" sz="2000" b="1" i="1" dirty="0">
                        <a:solidFill>
                          <a:srgbClr val="002060"/>
                        </a:solidFill>
                        <a:effectLst/>
                      </a:endParaRPr>
                    </a:p>
                  </a:txBody>
                  <a:tcPr marL="60960" marR="60960" marT="60960" marB="6096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1" dirty="0" smtClean="0">
                          <a:solidFill>
                            <a:schemeClr val="tx1"/>
                          </a:solidFill>
                          <a:effectLst/>
                        </a:rPr>
                        <a:t>устанавливает </a:t>
                      </a:r>
                      <a:r>
                        <a:rPr lang="ru-RU" b="1" dirty="0">
                          <a:solidFill>
                            <a:schemeClr val="tx1"/>
                          </a:solidFill>
                          <a:effectLst/>
                        </a:rPr>
                        <a:t>значение IP-адреса для присоединения к IP-группе или для выхода из нее.</a:t>
                      </a:r>
                    </a:p>
                  </a:txBody>
                  <a:tcPr marL="60960" marR="60960" marT="60960" marB="60960" anchor="ctr"/>
                </a:tc>
                <a:extLst>
                  <a:ext uri="{0D108BD9-81ED-4DB2-BD59-A6C34878D82A}">
                    <a16:rowId xmlns:a16="http://schemas.microsoft.com/office/drawing/2014/main" val="1363991993"/>
                  </a:ext>
                </a:extLst>
              </a:tr>
              <a:tr h="999497">
                <a:tc>
                  <a:txBody>
                    <a:bodyPr/>
                    <a:lstStyle/>
                    <a:p>
                      <a:pPr algn="l"/>
                      <a:r>
                        <a:rPr lang="en-US" sz="2000" b="1" i="1">
                          <a:solidFill>
                            <a:srgbClr val="002060"/>
                          </a:solidFill>
                          <a:effectLst/>
                        </a:rPr>
                        <a:t>NetworkStream</a:t>
                      </a:r>
                    </a:p>
                  </a:txBody>
                  <a:tcPr marL="60960" marR="60960" marT="60960" marB="6096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1" dirty="0" smtClean="0">
                          <a:solidFill>
                            <a:schemeClr val="tx1"/>
                          </a:solidFill>
                          <a:effectLst/>
                        </a:rPr>
                        <a:t>реализует </a:t>
                      </a:r>
                      <a:r>
                        <a:rPr lang="ru-RU" b="1" dirty="0">
                          <a:solidFill>
                            <a:schemeClr val="tx1"/>
                          </a:solidFill>
                          <a:effectLst/>
                        </a:rPr>
                        <a:t>базовый класс потока, из которого данные отправляются и в котором они получаются. Это абстракция высокого уровня, представляющая соединение с каналом связи TCP/IP.</a:t>
                      </a:r>
                    </a:p>
                  </a:txBody>
                  <a:tcPr marL="60960" marR="60960" marT="60960" marB="60960" anchor="ctr"/>
                </a:tc>
                <a:extLst>
                  <a:ext uri="{0D108BD9-81ED-4DB2-BD59-A6C34878D82A}">
                    <a16:rowId xmlns:a16="http://schemas.microsoft.com/office/drawing/2014/main" val="1115517174"/>
                  </a:ext>
                </a:extLst>
              </a:tr>
              <a:tr h="999497">
                <a:tc>
                  <a:txBody>
                    <a:bodyPr/>
                    <a:lstStyle/>
                    <a:p>
                      <a:pPr algn="l"/>
                      <a:r>
                        <a:rPr lang="en-US" sz="2000" b="1" i="1" dirty="0" err="1">
                          <a:solidFill>
                            <a:srgbClr val="002060"/>
                          </a:solidFill>
                          <a:effectLst/>
                        </a:rPr>
                        <a:t>TcpClient</a:t>
                      </a:r>
                      <a:endParaRPr lang="en-US" sz="2000" b="1" i="1" dirty="0">
                        <a:solidFill>
                          <a:srgbClr val="002060"/>
                        </a:solidFill>
                        <a:effectLst/>
                      </a:endParaRPr>
                    </a:p>
                  </a:txBody>
                  <a:tcPr marL="60960" marR="60960" marT="60960" marB="6096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1" dirty="0" smtClean="0">
                          <a:solidFill>
                            <a:schemeClr val="tx1"/>
                          </a:solidFill>
                          <a:effectLst/>
                        </a:rPr>
                        <a:t>строится </a:t>
                      </a:r>
                      <a:r>
                        <a:rPr lang="ru-RU" b="1" dirty="0">
                          <a:solidFill>
                            <a:schemeClr val="tx1"/>
                          </a:solidFill>
                          <a:effectLst/>
                        </a:rPr>
                        <a:t>на классе </a:t>
                      </a:r>
                      <a:r>
                        <a:rPr lang="ru-RU" b="1" dirty="0" err="1">
                          <a:solidFill>
                            <a:schemeClr val="tx1"/>
                          </a:solidFill>
                          <a:effectLst/>
                        </a:rPr>
                        <a:t>Socket</a:t>
                      </a:r>
                      <a:r>
                        <a:rPr lang="ru-RU" b="1" dirty="0">
                          <a:solidFill>
                            <a:schemeClr val="tx1"/>
                          </a:solidFill>
                          <a:effectLst/>
                        </a:rPr>
                        <a:t>, чтобы обеспечить TCP-обслуживание на более высоком уровне. </a:t>
                      </a:r>
                      <a:r>
                        <a:rPr lang="ru-RU" b="1" dirty="0" err="1">
                          <a:solidFill>
                            <a:schemeClr val="tx1"/>
                          </a:solidFill>
                          <a:effectLst/>
                        </a:rPr>
                        <a:t>TcpClient</a:t>
                      </a:r>
                      <a:r>
                        <a:rPr lang="ru-RU" b="1" dirty="0">
                          <a:solidFill>
                            <a:schemeClr val="tx1"/>
                          </a:solidFill>
                          <a:effectLst/>
                        </a:rPr>
                        <a:t> предоставляет несколько методов для отправки и получения данных через сеть.</a:t>
                      </a:r>
                    </a:p>
                  </a:txBody>
                  <a:tcPr marL="60960" marR="60960" marT="60960" marB="60960" anchor="ctr"/>
                </a:tc>
                <a:extLst>
                  <a:ext uri="{0D108BD9-81ED-4DB2-BD59-A6C34878D82A}">
                    <a16:rowId xmlns:a16="http://schemas.microsoft.com/office/drawing/2014/main" val="3634238044"/>
                  </a:ext>
                </a:extLst>
              </a:tr>
              <a:tr h="999497">
                <a:tc>
                  <a:txBody>
                    <a:bodyPr/>
                    <a:lstStyle/>
                    <a:p>
                      <a:pPr algn="l"/>
                      <a:r>
                        <a:rPr lang="en-US" sz="2000" b="1" i="1" dirty="0" err="1">
                          <a:solidFill>
                            <a:srgbClr val="002060"/>
                          </a:solidFill>
                          <a:effectLst/>
                        </a:rPr>
                        <a:t>TcpListener</a:t>
                      </a:r>
                      <a:endParaRPr lang="en-US" sz="2000" b="1" i="1" dirty="0">
                        <a:solidFill>
                          <a:srgbClr val="002060"/>
                        </a:solidFill>
                        <a:effectLst/>
                      </a:endParaRPr>
                    </a:p>
                  </a:txBody>
                  <a:tcPr marL="60960" marR="60960" marT="60960" marB="6096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1" dirty="0" smtClean="0">
                          <a:solidFill>
                            <a:schemeClr val="tx1"/>
                          </a:solidFill>
                          <a:effectLst/>
                        </a:rPr>
                        <a:t>построен </a:t>
                      </a:r>
                      <a:r>
                        <a:rPr lang="ru-RU" b="1" dirty="0">
                          <a:solidFill>
                            <a:schemeClr val="tx1"/>
                          </a:solidFill>
                          <a:effectLst/>
                        </a:rPr>
                        <a:t>на низкоуровневом классе </a:t>
                      </a:r>
                      <a:r>
                        <a:rPr lang="ru-RU" b="1" dirty="0" err="1">
                          <a:solidFill>
                            <a:schemeClr val="tx1"/>
                          </a:solidFill>
                          <a:effectLst/>
                        </a:rPr>
                        <a:t>Socket</a:t>
                      </a:r>
                      <a:r>
                        <a:rPr lang="ru-RU" b="1" dirty="0">
                          <a:solidFill>
                            <a:schemeClr val="tx1"/>
                          </a:solidFill>
                          <a:effectLst/>
                        </a:rPr>
                        <a:t>. Его основное назначение — серверные приложения. Он ожидает входящие запросы на соединения от клиентов и уведомляет приложение о любых соединениях.</a:t>
                      </a:r>
                    </a:p>
                  </a:txBody>
                  <a:tcPr marL="60960" marR="60960" marT="60960" marB="60960" anchor="ctr"/>
                </a:tc>
                <a:extLst>
                  <a:ext uri="{0D108BD9-81ED-4DB2-BD59-A6C34878D82A}">
                    <a16:rowId xmlns:a16="http://schemas.microsoft.com/office/drawing/2014/main" val="3270162225"/>
                  </a:ext>
                </a:extLst>
              </a:tr>
              <a:tr h="709321">
                <a:tc>
                  <a:txBody>
                    <a:bodyPr/>
                    <a:lstStyle/>
                    <a:p>
                      <a:pPr algn="l"/>
                      <a:r>
                        <a:rPr lang="en-US" sz="2000" b="1" i="1" dirty="0" err="1">
                          <a:solidFill>
                            <a:srgbClr val="002060"/>
                          </a:solidFill>
                          <a:effectLst/>
                        </a:rPr>
                        <a:t>UdpClient</a:t>
                      </a:r>
                      <a:endParaRPr lang="en-US" sz="2000" b="1" i="1" dirty="0">
                        <a:solidFill>
                          <a:srgbClr val="002060"/>
                        </a:solidFill>
                        <a:effectLst/>
                      </a:endParaRPr>
                    </a:p>
                  </a:txBody>
                  <a:tcPr marL="60960" marR="60960" marT="60960" marB="6096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1" dirty="0">
                          <a:solidFill>
                            <a:schemeClr val="tx1"/>
                          </a:solidFill>
                          <a:effectLst/>
                        </a:rPr>
                        <a:t>UDP — это протокол, не организующий соединение, следовательно, для реализации UDP-обслуживания в .NET требуется другая функциональность.</a:t>
                      </a:r>
                    </a:p>
                  </a:txBody>
                  <a:tcPr marL="60960" marR="60960" marT="60960" marB="60960" anchor="ctr"/>
                </a:tc>
                <a:extLst>
                  <a:ext uri="{0D108BD9-81ED-4DB2-BD59-A6C34878D82A}">
                    <a16:rowId xmlns:a16="http://schemas.microsoft.com/office/drawing/2014/main" val="352254289"/>
                  </a:ext>
                </a:extLst>
              </a:tr>
              <a:tr h="451386">
                <a:tc>
                  <a:txBody>
                    <a:bodyPr/>
                    <a:lstStyle/>
                    <a:p>
                      <a:pPr algn="l"/>
                      <a:r>
                        <a:rPr lang="en-US" sz="2000" b="1" i="1" dirty="0" err="1">
                          <a:solidFill>
                            <a:srgbClr val="002060"/>
                          </a:solidFill>
                          <a:effectLst/>
                        </a:rPr>
                        <a:t>SocketException</a:t>
                      </a:r>
                      <a:endParaRPr lang="en-US" sz="2000" b="1" i="1" dirty="0">
                        <a:solidFill>
                          <a:srgbClr val="002060"/>
                        </a:solidFill>
                        <a:effectLst/>
                      </a:endParaRPr>
                    </a:p>
                  </a:txBody>
                  <a:tcPr marL="60960" marR="60960" marT="60960" marB="6096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1" dirty="0">
                          <a:solidFill>
                            <a:schemeClr val="tx1"/>
                          </a:solidFill>
                          <a:effectLst/>
                        </a:rPr>
                        <a:t>Это исключение порождается, когда в сокете возникает ошибка.</a:t>
                      </a:r>
                    </a:p>
                  </a:txBody>
                  <a:tcPr marL="60960" marR="60960" marT="60960" marB="60960" anchor="ctr"/>
                </a:tc>
                <a:extLst>
                  <a:ext uri="{0D108BD9-81ED-4DB2-BD59-A6C34878D82A}">
                    <a16:rowId xmlns:a16="http://schemas.microsoft.com/office/drawing/2014/main" val="1457371560"/>
                  </a:ext>
                </a:extLst>
              </a:tr>
              <a:tr h="709321">
                <a:tc>
                  <a:txBody>
                    <a:bodyPr/>
                    <a:lstStyle/>
                    <a:p>
                      <a:pPr algn="l"/>
                      <a:r>
                        <a:rPr lang="en-US" sz="2000" b="1" i="1" dirty="0">
                          <a:solidFill>
                            <a:srgbClr val="002060"/>
                          </a:solidFill>
                          <a:effectLst/>
                        </a:rPr>
                        <a:t>Socket</a:t>
                      </a:r>
                    </a:p>
                  </a:txBody>
                  <a:tcPr marL="60960" marR="60960" marT="60960" marB="6096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2000" b="1" i="1" dirty="0" smtClean="0">
                          <a:solidFill>
                            <a:srgbClr val="002060"/>
                          </a:solidFill>
                          <a:effectLst/>
                        </a:rPr>
                        <a:t>обеспечивает </a:t>
                      </a:r>
                      <a:r>
                        <a:rPr lang="ru-RU" sz="2000" b="1" i="1" dirty="0">
                          <a:solidFill>
                            <a:srgbClr val="002060"/>
                          </a:solidFill>
                          <a:effectLst/>
                        </a:rPr>
                        <a:t>базовую функциональность приложения сокета.</a:t>
                      </a:r>
                    </a:p>
                  </a:txBody>
                  <a:tcPr marL="60960" marR="60960" marT="60960" marB="60960" anchor="ctr"/>
                </a:tc>
                <a:extLst>
                  <a:ext uri="{0D108BD9-81ED-4DB2-BD59-A6C34878D82A}">
                    <a16:rowId xmlns:a16="http://schemas.microsoft.com/office/drawing/2014/main" val="16101701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9763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2208" y="99949"/>
            <a:ext cx="10515600" cy="972787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КЛАСС </a:t>
            </a:r>
            <a:r>
              <a:rPr lang="en-US" b="1" dirty="0" smtClean="0">
                <a:solidFill>
                  <a:srgbClr val="002060"/>
                </a:solidFill>
              </a:rPr>
              <a:t>SOCKET - </a:t>
            </a:r>
            <a:r>
              <a:rPr lang="ru-RU" b="1" dirty="0" smtClean="0">
                <a:solidFill>
                  <a:srgbClr val="002060"/>
                </a:solidFill>
              </a:rPr>
              <a:t>СВОЙСТВА</a:t>
            </a:r>
            <a:endParaRPr lang="ru-RU" b="1" dirty="0">
              <a:solidFill>
                <a:srgbClr val="002060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0644360"/>
              </p:ext>
            </p:extLst>
          </p:nvPr>
        </p:nvGraphicFramePr>
        <p:xfrm>
          <a:off x="676275" y="969963"/>
          <a:ext cx="11201400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5245">
                  <a:extLst>
                    <a:ext uri="{9D8B030D-6E8A-4147-A177-3AD203B41FA5}">
                      <a16:colId xmlns:a16="http://schemas.microsoft.com/office/drawing/2014/main" val="2630224096"/>
                    </a:ext>
                  </a:extLst>
                </a:gridCol>
                <a:gridCol w="8606155">
                  <a:extLst>
                    <a:ext uri="{9D8B030D-6E8A-4147-A177-3AD203B41FA5}">
                      <a16:colId xmlns:a16="http://schemas.microsoft.com/office/drawing/2014/main" val="14512002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i="1" kern="1200" dirty="0" err="1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AddressFamily</a:t>
                      </a:r>
                      <a:endParaRPr lang="ru-RU" sz="2400" b="1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возвращает все адреса, используемые сокетом (значение из перечисления </a:t>
                      </a:r>
                      <a:r>
                        <a:rPr lang="en-US" sz="2400" b="1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Socket.AddressFamily</a:t>
                      </a:r>
                      <a:r>
                        <a:rPr lang="ru-RU" sz="24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ru-RU" sz="24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17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Connected</a:t>
                      </a:r>
                      <a:endParaRPr lang="ru-RU" sz="24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возвращает </a:t>
                      </a:r>
                      <a:r>
                        <a:rPr lang="ru-RU" sz="2400" b="1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r>
                        <a:rPr lang="ru-RU" sz="24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если сокет подключен к удаленному хосту</a:t>
                      </a:r>
                      <a:endParaRPr lang="ru-RU" sz="24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678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b="1" i="1" kern="1200" dirty="0" err="1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ProtocolType</a:t>
                      </a:r>
                      <a:endParaRPr lang="ru-RU" sz="24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возвращает одно из значений, представляющее используемый сокетом протокол</a:t>
                      </a:r>
                      <a:endParaRPr lang="ru-RU" sz="24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246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b="1" i="1" kern="1200" dirty="0" err="1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RemoteEndPoint</a:t>
                      </a:r>
                      <a:endParaRPr lang="ru-RU" sz="24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возвращает адрес удаленного хоста, к которому подключен сокет</a:t>
                      </a:r>
                      <a:endParaRPr lang="ru-RU" sz="24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346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b="1" i="1" kern="1200" dirty="0" err="1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SocketType</a:t>
                      </a:r>
                      <a:endParaRPr lang="ru-RU" sz="24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возвращает тип сокета</a:t>
                      </a:r>
                      <a:endParaRPr lang="ru-RU" sz="24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312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Available</a:t>
                      </a:r>
                      <a:endParaRPr lang="ru-RU" sz="24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4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возвращает объем доступных для чтения данных</a:t>
                      </a:r>
                      <a:endParaRPr lang="ru-RU" sz="24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171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Blocking</a:t>
                      </a:r>
                      <a:endParaRPr lang="ru-RU" sz="24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4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возвращает или устанавливает значение, показывающее, находится ли сокет в блокирующем режиме</a:t>
                      </a:r>
                      <a:endParaRPr lang="ru-RU" sz="24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7365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b="1" i="1" kern="1200" dirty="0" err="1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LocalEndPoint</a:t>
                      </a:r>
                      <a:endParaRPr lang="ru-RU" sz="24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4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возвращает локальную конечную точку</a:t>
                      </a:r>
                      <a:endParaRPr lang="ru-RU" sz="24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933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3933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746760" y="0"/>
            <a:ext cx="10515600" cy="1325563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КЛАСС </a:t>
            </a:r>
            <a:r>
              <a:rPr lang="en-US" b="1" dirty="0" smtClean="0">
                <a:solidFill>
                  <a:srgbClr val="002060"/>
                </a:solidFill>
              </a:rPr>
              <a:t>SOCKET - </a:t>
            </a:r>
            <a:r>
              <a:rPr lang="ru-RU" b="1" dirty="0" smtClean="0">
                <a:solidFill>
                  <a:srgbClr val="002060"/>
                </a:solidFill>
              </a:rPr>
              <a:t>МЕТОДЫ</a:t>
            </a:r>
            <a:endParaRPr lang="ru-RU" b="1" dirty="0">
              <a:solidFill>
                <a:srgbClr val="002060"/>
              </a:solidFill>
            </a:endParaRPr>
          </a:p>
        </p:txBody>
      </p:sp>
      <p:graphicFrame>
        <p:nvGraphicFramePr>
          <p:cNvPr id="5" name="Объект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3543402"/>
              </p:ext>
            </p:extLst>
          </p:nvPr>
        </p:nvGraphicFramePr>
        <p:xfrm>
          <a:off x="838200" y="1056323"/>
          <a:ext cx="11201400" cy="533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0440">
                  <a:extLst>
                    <a:ext uri="{9D8B030D-6E8A-4147-A177-3AD203B41FA5}">
                      <a16:colId xmlns:a16="http://schemas.microsoft.com/office/drawing/2014/main" val="2630224096"/>
                    </a:ext>
                  </a:extLst>
                </a:gridCol>
                <a:gridCol w="8950960">
                  <a:extLst>
                    <a:ext uri="{9D8B030D-6E8A-4147-A177-3AD203B41FA5}">
                      <a16:colId xmlns:a16="http://schemas.microsoft.com/office/drawing/2014/main" val="14512002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Accept()</a:t>
                      </a:r>
                      <a:endParaRPr lang="ru-RU" sz="2000" b="1" i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создает новый сокет для обработки входящего запроса на соединение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317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Bind()</a:t>
                      </a:r>
                      <a:endParaRPr lang="ru-RU" sz="20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связывает сокет с локальной конечной точкой для ожидания входящих запросов на соединение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678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Connect()</a:t>
                      </a:r>
                      <a:endParaRPr lang="ru-RU" sz="20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устанавливает соединение с удаленным хостом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246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Close()</a:t>
                      </a:r>
                      <a:endParaRPr lang="ru-RU" sz="20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закрывает сокет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346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i="1" kern="1200" dirty="0" err="1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GetSocketOption</a:t>
                      </a:r>
                      <a:r>
                        <a:rPr lang="en-US" sz="20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ru-RU" sz="20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возвращает значение </a:t>
                      </a:r>
                      <a:r>
                        <a:rPr lang="en-US" sz="2000" b="1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SocketOption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312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Listen()</a:t>
                      </a:r>
                      <a:endParaRPr lang="ru-RU" sz="20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переводит сокет в режим прослушивания (для серверных приложений)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171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Receive()</a:t>
                      </a:r>
                      <a:endParaRPr lang="ru-RU" sz="20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получает данные от соединенного сокета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7365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Send()</a:t>
                      </a:r>
                      <a:endParaRPr lang="ru-RU" sz="20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отправляет данные соединенному сокету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93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Poll()</a:t>
                      </a:r>
                      <a:endParaRPr lang="ru-RU" sz="20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определяет статус сокета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080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Select()</a:t>
                      </a:r>
                      <a:endParaRPr lang="ru-RU" sz="20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проверяет статус одного или нескольких сокетов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409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i="1" kern="1200" dirty="0" err="1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SetSocketOption</a:t>
                      </a:r>
                      <a:r>
                        <a:rPr lang="en-US" sz="2000" b="1" i="1" kern="1200" dirty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 marL="114300" marR="114300" marT="114300" marB="11430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устанавливает опцию сокета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767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i="1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Shutdown()</a:t>
                      </a:r>
                      <a:endParaRPr lang="en-US" sz="2000" b="1" i="1" kern="1200" dirty="0">
                        <a:solidFill>
                          <a:srgbClr val="00206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14300" marR="114300" marT="114300" marB="11430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200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запрещает операции отправки и получения данных на сокете</a:t>
                      </a:r>
                      <a:endParaRPr lang="ru-RU" sz="2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6642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4225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00965"/>
            <a:ext cx="10515600" cy="925195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002060"/>
                </a:solidFill>
              </a:rPr>
              <a:t>АЛГОРИТМ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1828800" y="1148080"/>
            <a:ext cx="2184400" cy="629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ОТКРЫТИЕ СОКЕТА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828800" y="2077720"/>
            <a:ext cx="2184400" cy="629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ПРИВЯЗКА СОКЕТА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828800" y="3022600"/>
            <a:ext cx="2184400" cy="629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ПРОСЛУШИВАНИЕ СЕТИ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828800" y="3967480"/>
            <a:ext cx="2184400" cy="629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РАЗРЕШЕНИЕ НА СОЕДИНЕНИЕ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828800" y="4902200"/>
            <a:ext cx="2184400" cy="629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ПРИЕМ/ОТПРАВКА СООБЩЕНИЙ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828800" y="5831840"/>
            <a:ext cx="2184400" cy="629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ЗАКРЫТИЕ СОКЕТА</a:t>
            </a:r>
            <a:endParaRPr lang="ru-RU" b="1" dirty="0">
              <a:solidFill>
                <a:srgbClr val="002060"/>
              </a:solidFill>
            </a:endParaRPr>
          </a:p>
        </p:txBody>
      </p:sp>
      <p:cxnSp>
        <p:nvCxnSpPr>
          <p:cNvPr id="11" name="Прямая со стрелкой 10"/>
          <p:cNvCxnSpPr>
            <a:stCxn id="4" idx="2"/>
            <a:endCxn id="5" idx="0"/>
          </p:cNvCxnSpPr>
          <p:nvPr/>
        </p:nvCxnSpPr>
        <p:spPr>
          <a:xfrm>
            <a:off x="2921000" y="1778000"/>
            <a:ext cx="0" cy="2997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2921000" y="2707640"/>
            <a:ext cx="0" cy="2997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/>
          <p:nvPr/>
        </p:nvCxnSpPr>
        <p:spPr>
          <a:xfrm>
            <a:off x="2915920" y="3667760"/>
            <a:ext cx="0" cy="2997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>
            <a:off x="2915920" y="4597400"/>
            <a:ext cx="0" cy="2997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/>
          <p:cNvCxnSpPr/>
          <p:nvPr/>
        </p:nvCxnSpPr>
        <p:spPr>
          <a:xfrm>
            <a:off x="2915920" y="5532120"/>
            <a:ext cx="0" cy="2997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Прямоугольник 15"/>
          <p:cNvSpPr/>
          <p:nvPr/>
        </p:nvSpPr>
        <p:spPr>
          <a:xfrm>
            <a:off x="1483360" y="822960"/>
            <a:ext cx="2997200" cy="590296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7162800" y="1148080"/>
            <a:ext cx="2184400" cy="629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ОТКРЫТИЕ СОКЕТА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7162800" y="4902200"/>
            <a:ext cx="2184400" cy="629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ЗАКРЫТИЕ СОКЕТА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7162800" y="3967480"/>
            <a:ext cx="2184400" cy="629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ПРИЕМ/ОТПРАВКА СООБЩЕНИЙ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7162800" y="2077720"/>
            <a:ext cx="2184400" cy="629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ЗАПРОС НА СОЕДИНЕНИЕ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7162800" y="3022600"/>
            <a:ext cx="2184400" cy="629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ПОДКЛЮЧЕНИЕ К СЕРВЕРУ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6756400" y="822960"/>
            <a:ext cx="2997200" cy="511048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Двойная стрелка влево/вправо 22"/>
          <p:cNvSpPr/>
          <p:nvPr/>
        </p:nvSpPr>
        <p:spPr>
          <a:xfrm>
            <a:off x="4937760" y="3652520"/>
            <a:ext cx="1595120" cy="31496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10027920" y="1026160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КЛИЕНТ</a:t>
            </a:r>
            <a:endParaRPr lang="ru-RU" sz="2000" b="1" dirty="0"/>
          </a:p>
        </p:txBody>
      </p:sp>
      <p:sp>
        <p:nvSpPr>
          <p:cNvPr id="25" name="Прямоугольник 24"/>
          <p:cNvSpPr/>
          <p:nvPr/>
        </p:nvSpPr>
        <p:spPr>
          <a:xfrm>
            <a:off x="4664719" y="1021556"/>
            <a:ext cx="9076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dirty="0" smtClean="0"/>
              <a:t>СЕРВЕР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07933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199" y="1049154"/>
            <a:ext cx="11353801" cy="54093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400" b="1" dirty="0">
                <a:solidFill>
                  <a:srgbClr val="002060"/>
                </a:solidFill>
              </a:rPr>
              <a:t>Сетевое программирование </a:t>
            </a:r>
            <a:r>
              <a:rPr lang="ru-RU" sz="2400" b="1" dirty="0"/>
              <a:t>(</a:t>
            </a:r>
            <a:r>
              <a:rPr lang="ru-RU" sz="2400" b="1" i="1" dirty="0" err="1">
                <a:solidFill>
                  <a:srgbClr val="002060"/>
                </a:solidFill>
              </a:rPr>
              <a:t>network</a:t>
            </a:r>
            <a:r>
              <a:rPr lang="ru-RU" sz="2400" b="1" i="1" dirty="0">
                <a:solidFill>
                  <a:srgbClr val="002060"/>
                </a:solidFill>
              </a:rPr>
              <a:t> </a:t>
            </a:r>
            <a:r>
              <a:rPr lang="ru-RU" sz="2400" b="1" i="1" dirty="0" err="1">
                <a:solidFill>
                  <a:srgbClr val="002060"/>
                </a:solidFill>
              </a:rPr>
              <a:t>programming</a:t>
            </a:r>
            <a:r>
              <a:rPr lang="ru-RU" sz="2400" b="1" dirty="0"/>
              <a:t>) ПО - одна из центральных задач программирования при разработке бизнес-приложений. </a:t>
            </a:r>
            <a:endParaRPr lang="ru-RU" sz="2400" b="1" dirty="0" smtClean="0"/>
          </a:p>
          <a:p>
            <a:pPr marL="0" indent="0">
              <a:buNone/>
            </a:pPr>
            <a:r>
              <a:rPr lang="ru-RU" sz="2400" b="1" dirty="0" smtClean="0"/>
              <a:t>Среда .NET предоставляет два пространства имен: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System.Net</a:t>
            </a:r>
            <a:r>
              <a:rPr lang="ru-RU" sz="2400" b="1" dirty="0" smtClean="0"/>
              <a:t> и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System.Net.Sockets</a:t>
            </a:r>
            <a:r>
              <a:rPr lang="ru-RU" sz="2400" b="1" i="1" dirty="0" smtClean="0">
                <a:solidFill>
                  <a:srgbClr val="002060"/>
                </a:solidFill>
              </a:rPr>
              <a:t> </a:t>
            </a:r>
            <a:r>
              <a:rPr lang="ru-RU" sz="2400" b="1" dirty="0" smtClean="0"/>
              <a:t>для работы с сетью. Эти пространства имен содержат классы и методы, которые позволяют легко создавать программы, которые могут взаимодействовать через сеть:</a:t>
            </a:r>
          </a:p>
          <a:p>
            <a:pPr marL="5832475" indent="-95250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ru-RU" sz="2200" b="1" dirty="0"/>
              <a:t>классы для работы со многими протоколами передачи </a:t>
            </a:r>
            <a:r>
              <a:rPr lang="ru-RU" sz="2200" b="1" dirty="0" smtClean="0"/>
              <a:t>данных;</a:t>
            </a:r>
            <a:endParaRPr lang="ru-RU" sz="2200" b="1" dirty="0"/>
          </a:p>
          <a:p>
            <a:pPr marL="5832475" indent="-952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ru-RU" sz="2200" b="1" dirty="0" smtClean="0"/>
              <a:t> классы, </a:t>
            </a:r>
            <a:r>
              <a:rPr lang="ru-RU" sz="2200" b="1" dirty="0"/>
              <a:t>описывающие запрос (</a:t>
            </a:r>
            <a:r>
              <a:rPr lang="ru-RU" sz="2200" b="1" i="1" dirty="0" err="1"/>
              <a:t>WebRequest</a:t>
            </a:r>
            <a:r>
              <a:rPr lang="ru-RU" sz="2200" b="1" dirty="0"/>
              <a:t>) к </a:t>
            </a:r>
            <a:r>
              <a:rPr lang="ru-RU" sz="2200" b="1" dirty="0" smtClean="0"/>
              <a:t>серверу и </a:t>
            </a:r>
            <a:r>
              <a:rPr lang="ru-RU" sz="2200" b="1" dirty="0"/>
              <a:t>ответ (</a:t>
            </a:r>
            <a:r>
              <a:rPr lang="ru-RU" sz="2200" b="1" i="1" dirty="0" err="1"/>
              <a:t>WebResponse</a:t>
            </a:r>
            <a:r>
              <a:rPr lang="ru-RU" sz="2200" b="1" dirty="0" smtClean="0"/>
              <a:t>); </a:t>
            </a:r>
          </a:p>
          <a:p>
            <a:pPr marL="5832475" indent="-952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ru-RU" sz="2200" b="1" dirty="0" smtClean="0"/>
              <a:t> класс </a:t>
            </a:r>
            <a:r>
              <a:rPr lang="ru-RU" sz="2200" b="1" dirty="0"/>
              <a:t>веб-клиента </a:t>
            </a:r>
            <a:r>
              <a:rPr lang="ru-RU" sz="2200" b="1" i="1" dirty="0" err="1"/>
              <a:t>WebClient</a:t>
            </a:r>
            <a:r>
              <a:rPr lang="ru-RU" sz="2200" b="1" dirty="0"/>
              <a:t>, который обеспечивает обмен данными с ресурсом, по заданному </a:t>
            </a:r>
            <a:r>
              <a:rPr lang="ru-RU" sz="2200" b="1" dirty="0" smtClean="0"/>
              <a:t>URI;</a:t>
            </a:r>
          </a:p>
          <a:p>
            <a:pPr marL="5832475" indent="-952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ru-RU" sz="2200" b="1" dirty="0" smtClean="0"/>
              <a:t> классы </a:t>
            </a:r>
            <a:r>
              <a:rPr lang="ru-RU" sz="2200" b="1" dirty="0"/>
              <a:t>IP адреса, авторизации, «</a:t>
            </a:r>
            <a:r>
              <a:rPr lang="ru-RU" sz="2200" b="1" dirty="0" err="1"/>
              <a:t>куков</a:t>
            </a:r>
            <a:r>
              <a:rPr lang="ru-RU" sz="2200" b="1" dirty="0"/>
              <a:t>» и многое другое. </a:t>
            </a:r>
            <a:endParaRPr lang="ru-RU" sz="2200" b="1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4029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ОСНОВНЫЕ ПОНЯТИЯ</a:t>
            </a:r>
            <a:endParaRPr lang="ru-RU" b="1" dirty="0">
              <a:solidFill>
                <a:srgbClr val="00206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8" y="2988234"/>
            <a:ext cx="5617466" cy="3239311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04070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1406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ОСНОВНЫЕ ПОНЯТИЯ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199" y="1049154"/>
            <a:ext cx="11106753" cy="512780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2400" b="1" dirty="0" smtClean="0">
                <a:solidFill>
                  <a:srgbClr val="002060"/>
                </a:solidFill>
              </a:rPr>
              <a:t>Сокеты</a:t>
            </a:r>
            <a:r>
              <a:rPr lang="ru-RU" sz="2400" b="1" dirty="0" smtClean="0"/>
              <a:t> (</a:t>
            </a:r>
            <a:r>
              <a:rPr lang="ru-RU" sz="2400" b="1" i="1" dirty="0" err="1" smtClean="0">
                <a:solidFill>
                  <a:srgbClr val="002060"/>
                </a:solidFill>
              </a:rPr>
              <a:t>socket</a:t>
            </a:r>
            <a:r>
              <a:rPr lang="ru-RU" sz="2400" b="1" dirty="0" smtClean="0"/>
              <a:t> - </a:t>
            </a:r>
            <a:r>
              <a:rPr lang="ru-RU" sz="2400" b="1" dirty="0"/>
              <a:t>разъём) </a:t>
            </a:r>
            <a:r>
              <a:rPr lang="ru-RU" sz="2400" b="1" dirty="0" smtClean="0"/>
              <a:t>- </a:t>
            </a:r>
            <a:r>
              <a:rPr lang="ru-RU" sz="2400" b="1" dirty="0"/>
              <a:t>название программного интерфейса для обеспечения обмена данными между процессами. </a:t>
            </a:r>
            <a:endParaRPr lang="ru-RU" sz="2400" b="1" dirty="0" smtClean="0"/>
          </a:p>
          <a:p>
            <a:pPr marL="0" indent="0">
              <a:buNone/>
            </a:pPr>
            <a:r>
              <a:rPr lang="ru-RU" sz="2400" b="1" dirty="0" smtClean="0"/>
              <a:t>Процессы </a:t>
            </a:r>
            <a:r>
              <a:rPr lang="ru-RU" sz="2400" b="1" dirty="0"/>
              <a:t>при таком обмене могут исполняться как на </a:t>
            </a:r>
            <a:r>
              <a:rPr lang="ru-RU" sz="2400" b="1" dirty="0" smtClean="0"/>
              <a:t>одном компьютере, </a:t>
            </a:r>
            <a:r>
              <a:rPr lang="ru-RU" sz="2400" b="1" dirty="0"/>
              <a:t>так и на различных </a:t>
            </a:r>
            <a:r>
              <a:rPr lang="ru-RU" sz="2400" b="1" dirty="0" smtClean="0"/>
              <a:t>компьютерах, </a:t>
            </a:r>
            <a:r>
              <a:rPr lang="ru-RU" sz="2400" b="1" dirty="0"/>
              <a:t>связанных между собой сетью. </a:t>
            </a:r>
            <a:endParaRPr lang="ru-RU" sz="2400" b="1" dirty="0" smtClean="0"/>
          </a:p>
          <a:p>
            <a:pPr marL="0" indent="0">
              <a:buNone/>
            </a:pPr>
            <a:r>
              <a:rPr lang="ru-RU" sz="2400" b="1" dirty="0">
                <a:solidFill>
                  <a:srgbClr val="002060"/>
                </a:solidFill>
              </a:rPr>
              <a:t>Сокеты</a:t>
            </a:r>
            <a:r>
              <a:rPr lang="ru-RU" sz="2400" b="1" dirty="0"/>
              <a:t> - это </a:t>
            </a:r>
            <a:r>
              <a:rPr lang="ru-RU" sz="2400" b="1" i="1" dirty="0">
                <a:solidFill>
                  <a:srgbClr val="002060"/>
                </a:solidFill>
              </a:rPr>
              <a:t>API </a:t>
            </a:r>
            <a:r>
              <a:rPr lang="ru-RU" sz="2400" b="1" dirty="0"/>
              <a:t>(</a:t>
            </a:r>
            <a:r>
              <a:rPr lang="ru-RU" sz="2400" b="1" i="1" dirty="0" err="1">
                <a:solidFill>
                  <a:srgbClr val="002060"/>
                </a:solidFill>
              </a:rPr>
              <a:t>Application</a:t>
            </a:r>
            <a:r>
              <a:rPr lang="ru-RU" sz="2400" b="1" i="1" dirty="0">
                <a:solidFill>
                  <a:srgbClr val="002060"/>
                </a:solidFill>
              </a:rPr>
              <a:t> </a:t>
            </a:r>
            <a:r>
              <a:rPr lang="ru-RU" sz="2400" b="1" i="1" dirty="0" err="1">
                <a:solidFill>
                  <a:srgbClr val="002060"/>
                </a:solidFill>
              </a:rPr>
              <a:t>Programming</a:t>
            </a:r>
            <a:r>
              <a:rPr lang="ru-RU" sz="2400" b="1" i="1" dirty="0">
                <a:solidFill>
                  <a:srgbClr val="002060"/>
                </a:solidFill>
              </a:rPr>
              <a:t>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Interface</a:t>
            </a:r>
            <a:r>
              <a:rPr lang="ru-RU" sz="2400" b="1" dirty="0" smtClean="0"/>
              <a:t>) </a:t>
            </a:r>
            <a:r>
              <a:rPr lang="ru-RU" sz="2400" b="1" dirty="0"/>
              <a:t>для работы с уровнями </a:t>
            </a:r>
            <a:r>
              <a:rPr lang="ru-RU" sz="2400" b="1" dirty="0" smtClean="0"/>
              <a:t>OSI (транспортным и сетевым).</a:t>
            </a:r>
          </a:p>
          <a:p>
            <a:pPr marL="0" indent="0">
              <a:buNone/>
            </a:pPr>
            <a:r>
              <a:rPr lang="ru-RU" sz="2200" b="1" i="1" dirty="0"/>
              <a:t>Первоначально сокеты были разработаны для UNIX в Калифорнийском университете в Беркли.  </a:t>
            </a:r>
            <a:endParaRPr lang="ru-RU" sz="2200" b="1" i="1" dirty="0" smtClean="0"/>
          </a:p>
          <a:p>
            <a:pPr marL="0" indent="0">
              <a:buNone/>
            </a:pPr>
            <a:r>
              <a:rPr lang="ru-RU" sz="2400" b="1" dirty="0" smtClean="0"/>
              <a:t>С помощью сокетов можно реализовывать межсетевые взаимодействия </a:t>
            </a:r>
            <a:r>
              <a:rPr lang="ru-RU" sz="2400" b="1" dirty="0"/>
              <a:t>по протоколам TCP и </a:t>
            </a:r>
            <a:r>
              <a:rPr lang="ru-RU" sz="2400" b="1" dirty="0" smtClean="0"/>
              <a:t>UDP.</a:t>
            </a:r>
          </a:p>
          <a:p>
            <a:pPr marL="0" indent="0">
              <a:buNone/>
            </a:pPr>
            <a:r>
              <a:rPr lang="ru-RU" sz="2400" b="1" dirty="0" smtClean="0"/>
              <a:t>Существуют: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b="1" dirty="0" smtClean="0"/>
              <a:t> </a:t>
            </a:r>
            <a:r>
              <a:rPr lang="ru-RU" sz="2400" b="1" dirty="0"/>
              <a:t>два основных типа </a:t>
            </a:r>
            <a:r>
              <a:rPr lang="ru-RU" sz="2400" b="1" dirty="0" smtClean="0"/>
              <a:t>сокетов - </a:t>
            </a:r>
            <a:r>
              <a:rPr lang="ru-RU" sz="2400" b="1" i="1" dirty="0" smtClean="0">
                <a:solidFill>
                  <a:srgbClr val="002060"/>
                </a:solidFill>
              </a:rPr>
              <a:t>потоковые</a:t>
            </a:r>
            <a:r>
              <a:rPr lang="ru-RU" sz="2400" b="1" dirty="0" smtClean="0"/>
              <a:t> (</a:t>
            </a:r>
            <a:r>
              <a:rPr lang="en-US" sz="2400" b="1" i="1" dirty="0">
                <a:solidFill>
                  <a:srgbClr val="002060"/>
                </a:solidFill>
              </a:rPr>
              <a:t>stream </a:t>
            </a:r>
            <a:r>
              <a:rPr lang="en-US" sz="2400" b="1" i="1" dirty="0" smtClean="0">
                <a:solidFill>
                  <a:srgbClr val="002060"/>
                </a:solidFill>
              </a:rPr>
              <a:t>socket</a:t>
            </a:r>
            <a:r>
              <a:rPr lang="ru-RU" sz="2400" b="1" dirty="0" smtClean="0"/>
              <a:t>) сокеты </a:t>
            </a:r>
            <a:r>
              <a:rPr lang="ru-RU" sz="2400" b="1" dirty="0"/>
              <a:t>и </a:t>
            </a:r>
            <a:r>
              <a:rPr lang="ru-RU" sz="2400" b="1" i="1" dirty="0" err="1" smtClean="0">
                <a:solidFill>
                  <a:srgbClr val="002060"/>
                </a:solidFill>
              </a:rPr>
              <a:t>дейтаграммные</a:t>
            </a:r>
            <a:r>
              <a:rPr lang="ru-RU" sz="2400" b="1" i="1" dirty="0" smtClean="0">
                <a:solidFill>
                  <a:srgbClr val="002060"/>
                </a:solidFill>
              </a:rPr>
              <a:t> (</a:t>
            </a:r>
            <a:r>
              <a:rPr lang="en-US" sz="2400" b="1" i="1" dirty="0">
                <a:solidFill>
                  <a:srgbClr val="002060"/>
                </a:solidFill>
              </a:rPr>
              <a:t>datagram socket</a:t>
            </a:r>
            <a:r>
              <a:rPr lang="ru-RU" sz="2400" b="1" i="1" dirty="0" smtClean="0">
                <a:solidFill>
                  <a:srgbClr val="002060"/>
                </a:solidFill>
              </a:rPr>
              <a:t>) </a:t>
            </a:r>
            <a:r>
              <a:rPr lang="ru-RU" sz="2400" b="1" dirty="0" smtClean="0"/>
              <a:t>сокеты;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b="1" dirty="0" smtClean="0"/>
              <a:t> обобщенная </a:t>
            </a:r>
            <a:r>
              <a:rPr lang="ru-RU" sz="2400" b="1" dirty="0"/>
              <a:t>форма сокетов, которую называют </a:t>
            </a:r>
            <a:r>
              <a:rPr lang="ru-RU" sz="2400" b="1" i="1" dirty="0">
                <a:solidFill>
                  <a:srgbClr val="002060"/>
                </a:solidFill>
              </a:rPr>
              <a:t>необрабатываемыми или сырыми </a:t>
            </a:r>
            <a:r>
              <a:rPr lang="ru-RU" sz="2400" b="1" dirty="0" smtClean="0"/>
              <a:t>(</a:t>
            </a:r>
            <a:r>
              <a:rPr lang="en-US" sz="2400" b="1" i="1" dirty="0">
                <a:solidFill>
                  <a:srgbClr val="002060"/>
                </a:solidFill>
              </a:rPr>
              <a:t>raw socket</a:t>
            </a:r>
            <a:r>
              <a:rPr lang="ru-RU" sz="2400" b="1" dirty="0" smtClean="0"/>
              <a:t>).</a:t>
            </a:r>
            <a:endParaRPr lang="ru-RU" sz="2400" b="1" dirty="0"/>
          </a:p>
        </p:txBody>
      </p:sp>
      <p:sp>
        <p:nvSpPr>
          <p:cNvPr id="6" name="Стрелка вправо 5">
            <a:hlinkClick r:id="rId2" action="ppaction://hlinksldjump"/>
          </p:cNvPr>
          <p:cNvSpPr/>
          <p:nvPr/>
        </p:nvSpPr>
        <p:spPr>
          <a:xfrm>
            <a:off x="4427620" y="2714326"/>
            <a:ext cx="327259" cy="1925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трелка вправо 6">
            <a:hlinkClick r:id="rId3" action="ppaction://hlinksldjump"/>
          </p:cNvPr>
          <p:cNvSpPr/>
          <p:nvPr/>
        </p:nvSpPr>
        <p:spPr>
          <a:xfrm>
            <a:off x="8046720" y="5765533"/>
            <a:ext cx="693019" cy="259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Стрелка вправо 3"/>
          <p:cNvSpPr/>
          <p:nvPr/>
        </p:nvSpPr>
        <p:spPr>
          <a:xfrm>
            <a:off x="2414016" y="4014216"/>
            <a:ext cx="329184" cy="192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516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9315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solidFill>
                  <a:srgbClr val="002060"/>
                </a:solidFill>
              </a:rPr>
              <a:t>ВЗАИМОДЕЙСТВИЕ ПРИЛОЖЕНИЙ В СЕТИ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2459736" y="1410208"/>
            <a:ext cx="2057400" cy="649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smtClean="0">
                <a:solidFill>
                  <a:srgbClr val="002060"/>
                </a:solidFill>
              </a:rPr>
              <a:t>ПРИЛОЖЕНИЕ</a:t>
            </a:r>
            <a:endParaRPr lang="ru-RU" sz="2000" b="1" dirty="0">
              <a:solidFill>
                <a:srgbClr val="00206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741920" y="1410208"/>
            <a:ext cx="2057400" cy="649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 smtClean="0">
                <a:solidFill>
                  <a:srgbClr val="002060"/>
                </a:solidFill>
              </a:rPr>
              <a:t>ПРИЛОЖЕНИЕ</a:t>
            </a:r>
            <a:endParaRPr lang="ru-RU" sz="2000" b="1" dirty="0">
              <a:solidFill>
                <a:srgbClr val="002060"/>
              </a:solidFill>
            </a:endParaRPr>
          </a:p>
        </p:txBody>
      </p:sp>
      <p:grpSp>
        <p:nvGrpSpPr>
          <p:cNvPr id="14" name="Группа 13"/>
          <p:cNvGrpSpPr/>
          <p:nvPr/>
        </p:nvGrpSpPr>
        <p:grpSpPr>
          <a:xfrm>
            <a:off x="2459736" y="3119120"/>
            <a:ext cx="2057400" cy="2773680"/>
            <a:chOff x="2459736" y="3119120"/>
            <a:chExt cx="2057400" cy="2773680"/>
          </a:xfrm>
        </p:grpSpPr>
        <p:sp>
          <p:nvSpPr>
            <p:cNvPr id="6" name="Прямоугольник 5"/>
            <p:cNvSpPr/>
            <p:nvPr/>
          </p:nvSpPr>
          <p:spPr>
            <a:xfrm>
              <a:off x="2459736" y="3119120"/>
              <a:ext cx="2057400" cy="27736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cxnSp>
          <p:nvCxnSpPr>
            <p:cNvPr id="8" name="Прямая соединительная линия 7"/>
            <p:cNvCxnSpPr/>
            <p:nvPr/>
          </p:nvCxnSpPr>
          <p:spPr>
            <a:xfrm flipV="1">
              <a:off x="2459736" y="3913124"/>
              <a:ext cx="2057400" cy="10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/>
            <p:cNvCxnSpPr/>
            <p:nvPr/>
          </p:nvCxnSpPr>
          <p:spPr>
            <a:xfrm flipV="1">
              <a:off x="2459736" y="4877562"/>
              <a:ext cx="2057400" cy="10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533396" y="3251319"/>
              <a:ext cx="1910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 smtClean="0">
                  <a:solidFill>
                    <a:srgbClr val="FF0000"/>
                  </a:solidFill>
                </a:rPr>
                <a:t>ТРАНСПОРТНЫЙ</a:t>
              </a:r>
              <a:endParaRPr lang="ru-RU" b="1" dirty="0">
                <a:solidFill>
                  <a:srgbClr val="FF0000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33396" y="4215757"/>
              <a:ext cx="1910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b="1" dirty="0" smtClean="0"/>
                <a:t>СЕТЕВОЙ</a:t>
              </a:r>
              <a:endParaRPr lang="ru-RU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533396" y="5078295"/>
              <a:ext cx="19100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b="1" dirty="0" smtClean="0"/>
                <a:t>СЕТЕВЫХ ИНТЕРФЕЙСОВ</a:t>
              </a:r>
              <a:endParaRPr lang="ru-RU" b="1" dirty="0"/>
            </a:p>
          </p:txBody>
        </p:sp>
      </p:grpSp>
      <p:grpSp>
        <p:nvGrpSpPr>
          <p:cNvPr id="15" name="Группа 14"/>
          <p:cNvGrpSpPr/>
          <p:nvPr/>
        </p:nvGrpSpPr>
        <p:grpSpPr>
          <a:xfrm>
            <a:off x="7741920" y="3078480"/>
            <a:ext cx="2057400" cy="2773680"/>
            <a:chOff x="2459736" y="3119120"/>
            <a:chExt cx="2057400" cy="2773680"/>
          </a:xfrm>
        </p:grpSpPr>
        <p:sp>
          <p:nvSpPr>
            <p:cNvPr id="16" name="Прямоугольник 15"/>
            <p:cNvSpPr/>
            <p:nvPr/>
          </p:nvSpPr>
          <p:spPr>
            <a:xfrm>
              <a:off x="2459736" y="3119120"/>
              <a:ext cx="2057400" cy="27736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cxnSp>
          <p:nvCxnSpPr>
            <p:cNvPr id="17" name="Прямая соединительная линия 16"/>
            <p:cNvCxnSpPr/>
            <p:nvPr/>
          </p:nvCxnSpPr>
          <p:spPr>
            <a:xfrm flipV="1">
              <a:off x="2459736" y="3913124"/>
              <a:ext cx="2057400" cy="10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 flipV="1">
              <a:off x="2459736" y="4877562"/>
              <a:ext cx="2057400" cy="10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2533396" y="3251319"/>
              <a:ext cx="1910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>
                  <a:solidFill>
                    <a:srgbClr val="FF0000"/>
                  </a:solidFill>
                </a:rPr>
                <a:t>ТРАНСПОРТНЫЙ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533396" y="4215757"/>
              <a:ext cx="1910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b="1" dirty="0" smtClean="0"/>
                <a:t>СЕТЕВОЙ</a:t>
              </a:r>
              <a:endParaRPr lang="ru-RU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533396" y="5078295"/>
              <a:ext cx="19100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b="1" dirty="0" smtClean="0"/>
                <a:t>СЕТЕВЫХ ИНТЕРФЕЙСОВ</a:t>
              </a:r>
              <a:endParaRPr lang="ru-RU" b="1" dirty="0"/>
            </a:p>
          </p:txBody>
        </p:sp>
      </p:grpSp>
      <p:cxnSp>
        <p:nvCxnSpPr>
          <p:cNvPr id="23" name="Прямая со стрелкой 22"/>
          <p:cNvCxnSpPr>
            <a:stCxn id="4" idx="2"/>
            <a:endCxn id="6" idx="0"/>
          </p:cNvCxnSpPr>
          <p:nvPr/>
        </p:nvCxnSpPr>
        <p:spPr>
          <a:xfrm>
            <a:off x="3488436" y="2059432"/>
            <a:ext cx="0" cy="1059688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/>
          <p:nvPr/>
        </p:nvCxnSpPr>
        <p:spPr>
          <a:xfrm>
            <a:off x="8770620" y="2059432"/>
            <a:ext cx="0" cy="1059688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/>
          <p:cNvCxnSpPr/>
          <p:nvPr/>
        </p:nvCxnSpPr>
        <p:spPr>
          <a:xfrm>
            <a:off x="4517136" y="3435985"/>
            <a:ext cx="3224784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935389" y="3015972"/>
            <a:ext cx="2426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ПРОТОКОЛ </a:t>
            </a:r>
            <a:r>
              <a:rPr lang="en-US" sz="2000" b="1" dirty="0" smtClean="0"/>
              <a:t>TCP/UDP</a:t>
            </a:r>
            <a:endParaRPr lang="ru-RU" sz="20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2017353" y="2282216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 smtClean="0"/>
              <a:t>ИНТЕРФЕЙС СОКЕТОВ</a:t>
            </a:r>
            <a:endParaRPr lang="ru-RU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8770620" y="2282216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 smtClean="0"/>
              <a:t>ИНТЕРФЕЙС СОКЕТОВ</a:t>
            </a:r>
            <a:endParaRPr lang="ru-RU" b="1" dirty="0"/>
          </a:p>
        </p:txBody>
      </p:sp>
      <p:sp>
        <p:nvSpPr>
          <p:cNvPr id="38" name="TextBox 37"/>
          <p:cNvSpPr txBox="1"/>
          <p:nvPr/>
        </p:nvSpPr>
        <p:spPr>
          <a:xfrm>
            <a:off x="3017520" y="5915199"/>
            <a:ext cx="7545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ХОСТ</a:t>
            </a:r>
            <a:endParaRPr lang="ru-RU" sz="2000" b="1" dirty="0"/>
          </a:p>
        </p:txBody>
      </p:sp>
      <p:sp>
        <p:nvSpPr>
          <p:cNvPr id="39" name="TextBox 38"/>
          <p:cNvSpPr txBox="1"/>
          <p:nvPr/>
        </p:nvSpPr>
        <p:spPr>
          <a:xfrm>
            <a:off x="8393369" y="5915199"/>
            <a:ext cx="7545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ХОСТ</a:t>
            </a: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537924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Управляющая кнопка: назад 5">
            <a:hlinkClick r:id="" action="ppaction://hlinkshowjump?jump=previousslide" highlightClick="1"/>
          </p:cNvPr>
          <p:cNvSpPr/>
          <p:nvPr/>
        </p:nvSpPr>
        <p:spPr>
          <a:xfrm>
            <a:off x="11142044" y="6032500"/>
            <a:ext cx="423512" cy="33688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434" y="418699"/>
            <a:ext cx="9831132" cy="5950685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1106905" y="3185962"/>
            <a:ext cx="10035139" cy="1694046"/>
          </a:xfrm>
          <a:prstGeom prst="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075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73852" y="1461678"/>
            <a:ext cx="3865330" cy="3044691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>
                <a:shade val="50000"/>
              </a:schemeClr>
            </a:solidFill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368" y="1461678"/>
            <a:ext cx="3881719" cy="3044691"/>
          </a:xfrm>
          <a:prstGeom prst="rect">
            <a:avLst/>
          </a:prstGeom>
          <a:ln w="19050">
            <a:solidFill>
              <a:schemeClr val="accent1">
                <a:shade val="50000"/>
              </a:schemeClr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1670733" y="830199"/>
            <a:ext cx="2842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ПОТОКОВЫЙ СОКЕТ</a:t>
            </a:r>
            <a:endParaRPr lang="ru-RU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7273852" y="781978"/>
            <a:ext cx="3619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ДЕЙТАГРАММНЫЙ СОКЕТ</a:t>
            </a:r>
            <a:endParaRPr lang="ru-RU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196848" y="4676183"/>
            <a:ext cx="105704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Если данные должны гарантированно доставляться другой стороне или размер их велик, потоковые сокеты предпочтительнее </a:t>
            </a:r>
            <a:r>
              <a:rPr lang="ru-RU" sz="2400" b="1" dirty="0" err="1"/>
              <a:t>дейтаграммных</a:t>
            </a:r>
            <a:r>
              <a:rPr lang="ru-RU" sz="2400" b="1" dirty="0"/>
              <a:t>.</a:t>
            </a:r>
            <a:endParaRPr lang="ru-RU" sz="2400" b="1" i="1" dirty="0" smtClean="0">
              <a:solidFill>
                <a:srgbClr val="002060"/>
              </a:solidFill>
            </a:endParaRPr>
          </a:p>
          <a:p>
            <a:r>
              <a:rPr lang="ru-RU" sz="2400" b="1" i="1" dirty="0" smtClean="0">
                <a:solidFill>
                  <a:srgbClr val="002060"/>
                </a:solidFill>
              </a:rPr>
              <a:t>Сырой </a:t>
            </a:r>
            <a:r>
              <a:rPr lang="ru-RU" sz="2400" b="1" i="1" dirty="0">
                <a:solidFill>
                  <a:srgbClr val="002060"/>
                </a:solidFill>
              </a:rPr>
              <a:t>сокет </a:t>
            </a:r>
            <a:r>
              <a:rPr lang="ru-RU" sz="2400" b="1" i="1" dirty="0"/>
              <a:t>– это сокет, который принимает пакеты, обходит уровни TCP и UDP в стеке TCP/IP и отправляет непосредственно приложению.</a:t>
            </a:r>
          </a:p>
        </p:txBody>
      </p:sp>
    </p:spTree>
    <p:extLst>
      <p:ext uri="{BB962C8B-B14F-4D97-AF65-F5344CB8AC3E}">
        <p14:creationId xmlns:p14="http://schemas.microsoft.com/office/powerpoint/2010/main" val="367547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ПОТОКОВЫЕ СОКЕТЫ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199" y="1078029"/>
            <a:ext cx="10981623" cy="509893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b="1" i="1" dirty="0">
                <a:solidFill>
                  <a:srgbClr val="002060"/>
                </a:solidFill>
              </a:rPr>
              <a:t>Потоковый сокет </a:t>
            </a:r>
            <a:r>
              <a:rPr lang="ru-RU" sz="2400" b="1" dirty="0" smtClean="0"/>
              <a:t>- </a:t>
            </a:r>
            <a:r>
              <a:rPr lang="ru-RU" sz="2400" b="1" dirty="0"/>
              <a:t>это сокет с установленным соединением, состоящий из потока байтов, который может быть </a:t>
            </a:r>
            <a:r>
              <a:rPr lang="ru-RU" sz="2400" b="1" dirty="0" smtClean="0"/>
              <a:t>двунаправленным (через </a:t>
            </a:r>
            <a:r>
              <a:rPr lang="ru-RU" sz="2400" b="1" dirty="0"/>
              <a:t>эту конечную точку приложение может и передавать, и получать </a:t>
            </a:r>
            <a:r>
              <a:rPr lang="ru-RU" sz="2400" b="1" dirty="0" smtClean="0"/>
              <a:t>данные).</a:t>
            </a:r>
          </a:p>
          <a:p>
            <a:pPr marL="0" indent="0">
              <a:buNone/>
            </a:pPr>
            <a:r>
              <a:rPr lang="ru-RU" sz="2400" b="1" dirty="0"/>
              <a:t>Потоковый сокет гарантирует исправление ошибок, обрабатывает доставку и сохраняет последовательность данных. </a:t>
            </a:r>
            <a:endParaRPr lang="ru-RU" sz="2400" b="1" dirty="0" smtClean="0"/>
          </a:p>
          <a:p>
            <a:pPr marL="0" indent="0">
              <a:buNone/>
            </a:pPr>
            <a:r>
              <a:rPr lang="ru-RU" sz="2400" b="1" dirty="0"/>
              <a:t>Потоковые сокеты используют протокол  </a:t>
            </a:r>
            <a:r>
              <a:rPr lang="ru-RU" sz="2400" b="1" i="1" dirty="0">
                <a:solidFill>
                  <a:srgbClr val="002060"/>
                </a:solidFill>
              </a:rPr>
              <a:t>TCP (</a:t>
            </a:r>
            <a:r>
              <a:rPr lang="ru-RU" sz="2400" b="1" i="1" dirty="0" err="1">
                <a:solidFill>
                  <a:srgbClr val="002060"/>
                </a:solidFill>
              </a:rPr>
              <a:t>Transmission</a:t>
            </a:r>
            <a:r>
              <a:rPr lang="ru-RU" sz="2400" b="1" i="1" dirty="0">
                <a:solidFill>
                  <a:srgbClr val="002060"/>
                </a:solidFill>
              </a:rPr>
              <a:t> </a:t>
            </a:r>
            <a:r>
              <a:rPr lang="ru-RU" sz="2400" b="1" i="1" dirty="0" err="1">
                <a:solidFill>
                  <a:srgbClr val="002060"/>
                </a:solidFill>
              </a:rPr>
              <a:t>Control</a:t>
            </a:r>
            <a:r>
              <a:rPr lang="ru-RU" sz="2400" b="1" i="1" dirty="0">
                <a:solidFill>
                  <a:srgbClr val="002060"/>
                </a:solidFill>
              </a:rPr>
              <a:t> </a:t>
            </a:r>
            <a:r>
              <a:rPr lang="ru-RU" sz="2400" b="1" i="1" dirty="0" err="1">
                <a:solidFill>
                  <a:srgbClr val="002060"/>
                </a:solidFill>
              </a:rPr>
              <a:t>Protocol</a:t>
            </a:r>
            <a:r>
              <a:rPr lang="ru-RU" sz="2400" b="1" i="1" dirty="0">
                <a:solidFill>
                  <a:srgbClr val="002060"/>
                </a:solidFill>
              </a:rPr>
              <a:t>)</a:t>
            </a:r>
            <a:r>
              <a:rPr lang="ru-RU" sz="2400" b="1" dirty="0"/>
              <a:t>, который обеспечивает поступление данных на другую сторону в нужной последовательности и без ошибок</a:t>
            </a:r>
            <a:r>
              <a:rPr lang="ru-RU" sz="2400" b="1" dirty="0" smtClean="0"/>
              <a:t>.</a:t>
            </a:r>
          </a:p>
          <a:p>
            <a:pPr marL="0" indent="0">
              <a:buNone/>
            </a:pPr>
            <a:r>
              <a:rPr lang="ru-RU" sz="2400" b="1" dirty="0"/>
              <a:t>Потоки базируются на </a:t>
            </a:r>
            <a:r>
              <a:rPr lang="ru-RU" sz="2400" b="1" i="1" dirty="0">
                <a:solidFill>
                  <a:srgbClr val="002060"/>
                </a:solidFill>
              </a:rPr>
              <a:t>явных соединениях</a:t>
            </a:r>
            <a:r>
              <a:rPr lang="ru-RU" sz="2400" b="1" dirty="0"/>
              <a:t>: сокет А запрашивает соединение с сокетом В, а сокет В либо соглашается с запросом на установление соединения, либо отвергает его</a:t>
            </a:r>
            <a:r>
              <a:rPr lang="ru-RU" sz="2400" b="1" dirty="0" smtClean="0"/>
              <a:t>.</a:t>
            </a:r>
          </a:p>
          <a:p>
            <a:pPr marL="0" indent="0">
              <a:buNone/>
            </a:pPr>
            <a:r>
              <a:rPr lang="ru-RU" sz="2200" b="1" i="1" dirty="0"/>
              <a:t>Потоковый сокет </a:t>
            </a:r>
            <a:r>
              <a:rPr lang="ru-RU" sz="2200" b="1" i="1" dirty="0" smtClean="0"/>
              <a:t>подходит </a:t>
            </a:r>
            <a:r>
              <a:rPr lang="ru-RU" sz="2200" b="1" i="1" dirty="0"/>
              <a:t>для передачи больших объемов данных, поскольку накладные расходы, связанные с установлением отдельного соединения для каждого отправляемого сообщения, может оказаться неприемлемым для небольших объемов данных. </a:t>
            </a:r>
          </a:p>
        </p:txBody>
      </p:sp>
    </p:spTree>
    <p:extLst>
      <p:ext uri="{BB962C8B-B14F-4D97-AF65-F5344CB8AC3E}">
        <p14:creationId xmlns:p14="http://schemas.microsoft.com/office/powerpoint/2010/main" val="125693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49789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ДЕЙТАГРАММНЫЕ СОКЕТЫ </a:t>
            </a:r>
            <a:br>
              <a:rPr lang="ru-RU" b="1" dirty="0" smtClean="0">
                <a:solidFill>
                  <a:srgbClr val="002060"/>
                </a:solidFill>
              </a:rPr>
            </a:b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193533"/>
            <a:ext cx="10808368" cy="4983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i="1" dirty="0" err="1">
                <a:solidFill>
                  <a:srgbClr val="002060"/>
                </a:solidFill>
              </a:rPr>
              <a:t>Дейтаграммные</a:t>
            </a:r>
            <a:r>
              <a:rPr lang="ru-RU" sz="2400" b="1" i="1" dirty="0">
                <a:solidFill>
                  <a:srgbClr val="002060"/>
                </a:solidFill>
              </a:rPr>
              <a:t> сокеты </a:t>
            </a:r>
            <a:r>
              <a:rPr lang="ru-RU" sz="2400" b="1" dirty="0"/>
              <a:t>иногда называют сокетами без организации соединений, т. е. никакого явного соединения между ними не устанавливается </a:t>
            </a:r>
            <a:r>
              <a:rPr lang="ru-RU" sz="2400" b="1" dirty="0" smtClean="0"/>
              <a:t>- </a:t>
            </a:r>
            <a:r>
              <a:rPr lang="ru-RU" sz="2400" b="1" dirty="0"/>
              <a:t>сообщение отправляется указанному сокету и, соответственно, может получаться от указанного сокета</a:t>
            </a:r>
            <a:r>
              <a:rPr lang="ru-RU" sz="2400" b="1" dirty="0" smtClean="0"/>
              <a:t>.</a:t>
            </a:r>
          </a:p>
          <a:p>
            <a:pPr marL="0" indent="0">
              <a:buNone/>
            </a:pPr>
            <a:r>
              <a:rPr lang="ru-RU" sz="2400" b="1" dirty="0"/>
              <a:t>Использование </a:t>
            </a:r>
            <a:r>
              <a:rPr lang="ru-RU" sz="2400" b="1" dirty="0" err="1"/>
              <a:t>дейтаграммных</a:t>
            </a:r>
            <a:r>
              <a:rPr lang="ru-RU" sz="2400" b="1" dirty="0"/>
              <a:t> сокетов требует, чтобы передачей данных от клиента к серверу занимался </a:t>
            </a:r>
            <a:r>
              <a:rPr lang="ru-RU" sz="2400" b="1" i="1" dirty="0" err="1">
                <a:solidFill>
                  <a:srgbClr val="002060"/>
                </a:solidFill>
              </a:rPr>
              <a:t>User</a:t>
            </a:r>
            <a:r>
              <a:rPr lang="ru-RU" sz="2400" b="1" i="1" dirty="0">
                <a:solidFill>
                  <a:srgbClr val="002060"/>
                </a:solidFill>
              </a:rPr>
              <a:t> </a:t>
            </a:r>
            <a:r>
              <a:rPr lang="ru-RU" sz="2400" b="1" i="1" dirty="0" err="1">
                <a:solidFill>
                  <a:srgbClr val="002060"/>
                </a:solidFill>
              </a:rPr>
              <a:t>Datagram</a:t>
            </a:r>
            <a:r>
              <a:rPr lang="ru-RU" sz="2400" b="1" i="1" dirty="0">
                <a:solidFill>
                  <a:srgbClr val="002060"/>
                </a:solidFill>
              </a:rPr>
              <a:t> </a:t>
            </a:r>
            <a:r>
              <a:rPr lang="ru-RU" sz="2400" b="1" i="1" dirty="0" err="1">
                <a:solidFill>
                  <a:srgbClr val="002060"/>
                </a:solidFill>
              </a:rPr>
              <a:t>Protocol</a:t>
            </a:r>
            <a:r>
              <a:rPr lang="ru-RU" sz="2400" b="1" i="1" dirty="0">
                <a:solidFill>
                  <a:srgbClr val="002060"/>
                </a:solidFill>
              </a:rPr>
              <a:t> (UDP</a:t>
            </a:r>
            <a:r>
              <a:rPr lang="ru-RU" sz="2400" b="1" i="1" dirty="0" smtClean="0"/>
              <a:t>).</a:t>
            </a:r>
            <a:r>
              <a:rPr lang="ru-RU" sz="2400" b="1" dirty="0" smtClean="0"/>
              <a:t> </a:t>
            </a:r>
          </a:p>
          <a:p>
            <a:pPr marL="0" indent="0">
              <a:buNone/>
            </a:pPr>
            <a:r>
              <a:rPr lang="ru-RU" sz="2400" b="1" dirty="0" smtClean="0"/>
              <a:t>В этом протоколе на размер сообщений налагаются некоторые ограничения, и в отличие от потоковых сокетов, умеющих надежно отправлять сообщения серверу-адресату, </a:t>
            </a:r>
            <a:r>
              <a:rPr lang="ru-RU" sz="2400" b="1" dirty="0" err="1" smtClean="0"/>
              <a:t>дейтаграммные</a:t>
            </a:r>
            <a:r>
              <a:rPr lang="ru-RU" sz="2400" b="1" dirty="0" smtClean="0"/>
              <a:t> сокеты надежность не обеспечивают. Если данные затерялись где-то в сети, сервер не сообщит об ошибках.</a:t>
            </a:r>
          </a:p>
          <a:p>
            <a:pPr marL="0" indent="0">
              <a:buNone/>
            </a:pPr>
            <a:r>
              <a:rPr lang="ru-RU" sz="2400" b="1" dirty="0" err="1" smtClean="0"/>
              <a:t>Дейтаграммный</a:t>
            </a:r>
            <a:r>
              <a:rPr lang="ru-RU" sz="2400" b="1" i="1" dirty="0" smtClean="0"/>
              <a:t> </a:t>
            </a:r>
            <a:r>
              <a:rPr lang="ru-RU" sz="2400" b="1" dirty="0" smtClean="0"/>
              <a:t>сокет подходит для передачи небольших объемов данных и разработки приложений, для </a:t>
            </a:r>
            <a:r>
              <a:rPr lang="ru-RU" sz="2400" b="1" dirty="0" err="1" smtClean="0"/>
              <a:t>кторых</a:t>
            </a:r>
            <a:r>
              <a:rPr lang="ru-RU" sz="2400" b="1" dirty="0" smtClean="0"/>
              <a:t> время установления соединения критично.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919581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268872"/>
            <a:ext cx="10515600" cy="809157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rgbClr val="002060"/>
                </a:solidFill>
              </a:rPr>
              <a:t>ПОРТЫ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199" y="1001027"/>
            <a:ext cx="11164504" cy="517593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400" b="1" dirty="0"/>
              <a:t>Сокет состоит из IP-адреса машины и номера порта, используемого приложением TCP. </a:t>
            </a:r>
            <a:endParaRPr lang="ru-RU" sz="2400" b="1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400" b="1" dirty="0" smtClean="0"/>
              <a:t>Поскольку </a:t>
            </a:r>
            <a:r>
              <a:rPr lang="ru-RU" sz="2400" b="1" dirty="0"/>
              <a:t>IP-адрес уникален в Интернете, а номера портов уникальны на отдельной машине, номера сокетов также уникальны во всем </a:t>
            </a:r>
            <a:r>
              <a:rPr lang="ru-RU" sz="2400" b="1" dirty="0" smtClean="0"/>
              <a:t>Интернете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400" b="1" i="1" dirty="0"/>
              <a:t>в</a:t>
            </a:r>
            <a:r>
              <a:rPr lang="ru-RU" sz="2400" b="1" i="1" dirty="0" smtClean="0"/>
              <a:t>озможность процесса </a:t>
            </a:r>
            <a:r>
              <a:rPr lang="ru-RU" sz="2400" b="1" i="1" dirty="0"/>
              <a:t>общаться через сеть с другим процессом исключительно на основании </a:t>
            </a:r>
            <a:r>
              <a:rPr lang="ru-RU" sz="2400" b="1" i="1" dirty="0">
                <a:solidFill>
                  <a:srgbClr val="002060"/>
                </a:solidFill>
              </a:rPr>
              <a:t>номера сокета</a:t>
            </a:r>
            <a:r>
              <a:rPr lang="ru-RU" sz="2400" b="1" i="1" dirty="0" smtClean="0"/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400" b="1" dirty="0" smtClean="0"/>
              <a:t>Приложение </a:t>
            </a:r>
            <a:r>
              <a:rPr lang="ru-RU" sz="2400" b="1" dirty="0"/>
              <a:t>клиент-сервер, использующее сокеты, состоит из двух разных приложений - </a:t>
            </a:r>
            <a:r>
              <a:rPr lang="ru-RU" sz="2400" b="1" i="1" dirty="0">
                <a:solidFill>
                  <a:srgbClr val="002060"/>
                </a:solidFill>
              </a:rPr>
              <a:t>клиента</a:t>
            </a:r>
            <a:r>
              <a:rPr lang="ru-RU" sz="2400" b="1" dirty="0"/>
              <a:t>, инициирующего соединение с целью (сервером), и </a:t>
            </a:r>
            <a:r>
              <a:rPr lang="ru-RU" sz="2400" b="1" i="1" dirty="0">
                <a:solidFill>
                  <a:srgbClr val="002060"/>
                </a:solidFill>
              </a:rPr>
              <a:t>сервера</a:t>
            </a:r>
            <a:r>
              <a:rPr lang="ru-RU" sz="2400" b="1" dirty="0"/>
              <a:t>, ожидающего соединения от клиента</a:t>
            </a:r>
            <a:r>
              <a:rPr lang="ru-RU" sz="2400" b="1" dirty="0" smtClean="0"/>
              <a:t>.</a:t>
            </a:r>
          </a:p>
          <a:p>
            <a:pPr marL="4129088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400" b="1" dirty="0" smtClean="0"/>
              <a:t>На </a:t>
            </a:r>
            <a:r>
              <a:rPr lang="ru-RU" sz="2400" b="1" dirty="0"/>
              <a:t>стороне клиента, приложение должно знать адрес цели и номер порта. </a:t>
            </a:r>
            <a:endParaRPr lang="ru-RU" sz="2400" b="1" dirty="0" smtClean="0"/>
          </a:p>
          <a:p>
            <a:pPr marL="4129088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400" b="1" dirty="0" smtClean="0"/>
              <a:t>Отправляя </a:t>
            </a:r>
            <a:r>
              <a:rPr lang="ru-RU" sz="2400" b="1" dirty="0"/>
              <a:t>запрос на соединение, клиент пытается установить соединение с </a:t>
            </a:r>
            <a:r>
              <a:rPr lang="ru-RU" sz="2400" b="1" dirty="0" smtClean="0"/>
              <a:t>сервером.</a:t>
            </a:r>
            <a:endParaRPr lang="ru-RU" sz="2400" b="1" i="1" dirty="0"/>
          </a:p>
        </p:txBody>
      </p:sp>
      <p:sp>
        <p:nvSpPr>
          <p:cNvPr id="5" name="Стрелка вправо 4"/>
          <p:cNvSpPr/>
          <p:nvPr/>
        </p:nvSpPr>
        <p:spPr>
          <a:xfrm>
            <a:off x="10866922" y="2223437"/>
            <a:ext cx="486878" cy="1828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714" y="4376337"/>
            <a:ext cx="3676650" cy="1685925"/>
          </a:xfrm>
          <a:prstGeom prst="rect">
            <a:avLst/>
          </a:prstGeom>
          <a:ln w="19050">
            <a:solidFill>
              <a:schemeClr val="accent1">
                <a:shade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4451652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</TotalTime>
  <Words>861</Words>
  <Application>Microsoft Office PowerPoint</Application>
  <PresentationFormat>Широкоэкранный</PresentationFormat>
  <Paragraphs>131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Тема Office</vt:lpstr>
      <vt:lpstr>СЕТЕВОЕ ПРОГРАММИРОВАНИЕ СОКЕТЫ</vt:lpstr>
      <vt:lpstr>ОСНОВНЫЕ ПОНЯТИЯ</vt:lpstr>
      <vt:lpstr>ОСНОВНЫЕ ПОНЯТИЯ</vt:lpstr>
      <vt:lpstr>ВЗАИМОДЕЙСТВИЕ ПРИЛОЖЕНИЙ В СЕТИ</vt:lpstr>
      <vt:lpstr>Презентация PowerPoint</vt:lpstr>
      <vt:lpstr>Презентация PowerPoint</vt:lpstr>
      <vt:lpstr>ПОТОКОВЫЕ СОКЕТЫ </vt:lpstr>
      <vt:lpstr>ДЕЙТАГРАММНЫЕ СОКЕТЫ  </vt:lpstr>
      <vt:lpstr>ПОРТЫ</vt:lpstr>
      <vt:lpstr>ЭТАПЫ СОКЕТНОГО СОЕДИНЕНИЯ</vt:lpstr>
      <vt:lpstr>КЛАССЫ ДЛЯ РАБОТЫ С СОКЕТАМИ В .NET</vt:lpstr>
      <vt:lpstr>КЛАСС SOCKET - СВОЙСТВА</vt:lpstr>
      <vt:lpstr>КЛАСС SOCKET - МЕТОДЫ</vt:lpstr>
      <vt:lpstr>АЛГОРИТМ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СЕТЕВОЕ ПРОГРАММИРОВАНИЕ СОКЕТЫ</dc:title>
  <dc:creator>Кумскова И А</dc:creator>
  <cp:lastModifiedBy>Кумскова И А</cp:lastModifiedBy>
  <cp:revision>47</cp:revision>
  <dcterms:created xsi:type="dcterms:W3CDTF">2022-03-21T09:23:38Z</dcterms:created>
  <dcterms:modified xsi:type="dcterms:W3CDTF">2022-04-04T06:52:47Z</dcterms:modified>
</cp:coreProperties>
</file>

<file path=docProps/thumbnail.jpeg>
</file>